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88" r:id="rId2"/>
    <p:sldId id="299" r:id="rId3"/>
    <p:sldId id="307" r:id="rId4"/>
    <p:sldId id="309" r:id="rId5"/>
    <p:sldId id="308" r:id="rId6"/>
    <p:sldId id="305" r:id="rId7"/>
    <p:sldId id="301" r:id="rId8"/>
    <p:sldId id="306" r:id="rId9"/>
    <p:sldId id="302" r:id="rId10"/>
    <p:sldId id="303" r:id="rId11"/>
    <p:sldId id="304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122" d="100"/>
          <a:sy n="122" d="100"/>
        </p:scale>
        <p:origin x="-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8489F88-A368-8B49-87EA-DC3986C2F6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gray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gray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gray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gray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99AA0D74-32A7-E348-B148-430FFB90D0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" charset="0"/>
            </a:endParaRPr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" charset="0"/>
              </a:rPr>
              <a:t>Methods of Searching BioCyc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" charset="0"/>
              </a:rPr>
              <a:t>SRI International - The BioCyc Collection of Pathway/Genome Databases Workshop, ASM General Meeting, New Orleans May 2011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2608D3-0A65-3C45-AE90-E1B86B74691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447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4038600"/>
            <a:ext cx="6400800" cy="3810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9092" name="Picture 4" descr="ov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8068" name="Picture 4" descr="ov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7258050" y="49213"/>
            <a:ext cx="16970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chemeClr val="accent2"/>
                </a:solidFill>
                <a:latin typeface="Arial" charset="0"/>
              </a:rPr>
              <a:t>SRI International</a:t>
            </a:r>
          </a:p>
          <a:p>
            <a:r>
              <a:rPr lang="en-US" sz="1600" i="1">
                <a:solidFill>
                  <a:schemeClr val="accent2"/>
                </a:solidFill>
                <a:latin typeface="Arial" charset="0"/>
              </a:rPr>
              <a:t>Bioinformatics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charset="2"/>
        <a:buChar char="l"/>
        <a:defRPr sz="2400">
          <a:solidFill>
            <a:schemeClr val="tx1"/>
          </a:solidFill>
          <a:latin typeface="Arial Narrow" charset="0"/>
          <a:ea typeface="ＭＳ Ｐゴシック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charset="2"/>
        <a:buChar char="u"/>
        <a:defRPr sz="2000">
          <a:solidFill>
            <a:schemeClr val="tx1"/>
          </a:solidFill>
          <a:latin typeface="Arial Narrow" charset="0"/>
          <a:ea typeface="ＭＳ Ｐゴシック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charset="0"/>
          <a:ea typeface="ＭＳ Ｐゴシック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600200"/>
            <a:ext cx="6400800" cy="1143000"/>
          </a:xfrm>
        </p:spPr>
        <p:txBody>
          <a:bodyPr/>
          <a:lstStyle/>
          <a:p>
            <a:r>
              <a:rPr lang="en-US"/>
              <a:t>Comparative Tools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pPr algn="ctr"/>
            <a:r>
              <a:rPr lang="en-US" dirty="0"/>
              <a:t>Web-based</a:t>
            </a:r>
            <a:r>
              <a:rPr lang="en-US" dirty="0" smtClean="0"/>
              <a:t> Comparative </a:t>
            </a:r>
            <a:r>
              <a:rPr lang="en-US" dirty="0"/>
              <a:t>A</a:t>
            </a:r>
            <a:r>
              <a:rPr lang="en-US" dirty="0" smtClean="0"/>
              <a:t>nalyses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Generate tables comparing the presence </a:t>
            </a:r>
            <a:r>
              <a:rPr lang="en-US" dirty="0" smtClean="0"/>
              <a:t>of biological entities </a:t>
            </a:r>
            <a:r>
              <a:rPr lang="en-US" dirty="0"/>
              <a:t>in different organisms</a:t>
            </a:r>
          </a:p>
          <a:p>
            <a:endParaRPr lang="en-US" dirty="0"/>
          </a:p>
          <a:p>
            <a:r>
              <a:rPr lang="en-US" dirty="0"/>
              <a:t>Select</a:t>
            </a:r>
            <a:r>
              <a:rPr lang="en-US" dirty="0" smtClean="0"/>
              <a:t> what </a:t>
            </a:r>
            <a:r>
              <a:rPr lang="en-US" dirty="0"/>
              <a:t>you want to compare</a:t>
            </a:r>
          </a:p>
          <a:p>
            <a:endParaRPr lang="en-US" dirty="0"/>
          </a:p>
          <a:p>
            <a:r>
              <a:rPr lang="en-US" dirty="0"/>
              <a:t>Select the organisms you want to compare</a:t>
            </a:r>
          </a:p>
          <a:p>
            <a:endParaRPr lang="en-US" dirty="0"/>
          </a:p>
          <a:p>
            <a:r>
              <a:rPr lang="en-US" dirty="0"/>
              <a:t>Will generate a table with items you can click through on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pPr algn="ctr"/>
            <a:r>
              <a:rPr lang="en-US" dirty="0"/>
              <a:t>Comparative</a:t>
            </a:r>
            <a:r>
              <a:rPr lang="en-US" dirty="0" smtClean="0"/>
              <a:t> Analysis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 Pathways and three organisms</a:t>
            </a:r>
          </a:p>
          <a:p>
            <a:endParaRPr lang="en-US"/>
          </a:p>
          <a:p>
            <a:r>
              <a:rPr lang="en-US"/>
              <a:t>Multiple tables result</a:t>
            </a:r>
          </a:p>
          <a:p>
            <a:pPr lvl="1"/>
            <a:r>
              <a:rPr lang="en-US"/>
              <a:t>Pathways by class</a:t>
            </a:r>
          </a:p>
          <a:p>
            <a:pPr lvl="1"/>
            <a:r>
              <a:rPr lang="en-US"/>
              <a:t>Presence of pathway holes</a:t>
            </a:r>
          </a:p>
          <a:p>
            <a:pPr lvl="1"/>
            <a:r>
              <a:rPr lang="en-US"/>
              <a:t>Each type of item (pathways, reactions, etc) has different tables</a:t>
            </a:r>
          </a:p>
          <a:p>
            <a:r>
              <a:rPr lang="en-US"/>
              <a:t>Clicking on a pathway class generates a table comparing the actual pathways within that class</a:t>
            </a:r>
          </a:p>
          <a:p>
            <a:r>
              <a:rPr lang="en-US"/>
              <a:t>Can then click through to cross-species comparison (like from the pathway pages)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696200" cy="1143000"/>
          </a:xfrm>
        </p:spPr>
        <p:txBody>
          <a:bodyPr/>
          <a:lstStyle/>
          <a:p>
            <a:pPr algn="ctr"/>
            <a:r>
              <a:rPr lang="en-US" dirty="0"/>
              <a:t>Comparative Genomics Tools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ways to compare</a:t>
            </a:r>
            <a:r>
              <a:rPr lang="en-US" dirty="0" smtClean="0"/>
              <a:t> PGDB data</a:t>
            </a:r>
          </a:p>
          <a:p>
            <a:r>
              <a:rPr lang="en-US" dirty="0" smtClean="0"/>
              <a:t>All relevant PGDBs must be loaded into one instance of Pathway Tools</a:t>
            </a:r>
          </a:p>
          <a:p>
            <a:endParaRPr lang="en-US" dirty="0" smtClean="0"/>
          </a:p>
          <a:p>
            <a:r>
              <a:rPr lang="en-US" dirty="0" smtClean="0"/>
              <a:t>Compare objects across databases</a:t>
            </a:r>
          </a:p>
          <a:p>
            <a:r>
              <a:rPr lang="en-US" dirty="0" smtClean="0"/>
              <a:t>Metabolic map comparisons</a:t>
            </a:r>
          </a:p>
          <a:p>
            <a:r>
              <a:rPr lang="en-US" dirty="0" smtClean="0"/>
              <a:t>Compare genome regions around </a:t>
            </a:r>
            <a:r>
              <a:rPr lang="en-US" dirty="0" err="1" smtClean="0"/>
              <a:t>orthologous</a:t>
            </a:r>
            <a:r>
              <a:rPr lang="en-US" dirty="0" smtClean="0"/>
              <a:t> genes</a:t>
            </a:r>
          </a:p>
          <a:p>
            <a:r>
              <a:rPr lang="en-US" dirty="0" smtClean="0"/>
              <a:t>Web</a:t>
            </a:r>
            <a:r>
              <a:rPr lang="en-US" dirty="0"/>
              <a:t>-based comparative analysis tables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Database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Font typeface="Wingdings" pitchFamily="1" charset="2"/>
              <a:buNone/>
            </a:pPr>
            <a:r>
              <a:rPr lang="en-US" dirty="0"/>
              <a:t>There are two different organism selectors in BioCyc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The </a:t>
            </a:r>
            <a:r>
              <a:rPr lang="en-US" dirty="0" smtClean="0"/>
              <a:t>first: found </a:t>
            </a:r>
            <a:r>
              <a:rPr lang="en-US" dirty="0"/>
              <a:t>at the top of the page,</a:t>
            </a:r>
            <a:r>
              <a:rPr lang="en-US" dirty="0" smtClean="0"/>
              <a:t> selects </a:t>
            </a:r>
            <a:r>
              <a:rPr lang="en-US" dirty="0">
                <a:solidFill>
                  <a:schemeClr val="bg1"/>
                </a:solidFill>
              </a:rPr>
              <a:t>a single organism/</a:t>
            </a:r>
            <a:r>
              <a:rPr lang="en-US" dirty="0" smtClean="0">
                <a:solidFill>
                  <a:schemeClr val="bg1"/>
                </a:solidFill>
              </a:rPr>
              <a:t>database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The </a:t>
            </a:r>
            <a:r>
              <a:rPr lang="en-US" dirty="0" smtClean="0"/>
              <a:t>second: </a:t>
            </a:r>
            <a:r>
              <a:rPr lang="en-US" dirty="0" smtClean="0">
                <a:solidFill>
                  <a:schemeClr val="bg1"/>
                </a:solidFill>
              </a:rPr>
              <a:t>a multi</a:t>
            </a:r>
            <a:r>
              <a:rPr lang="en-US" dirty="0">
                <a:solidFill>
                  <a:schemeClr val="bg1"/>
                </a:solidFill>
              </a:rPr>
              <a:t>-organism selector</a:t>
            </a:r>
            <a:r>
              <a:rPr lang="en-US" dirty="0"/>
              <a:t>, used for comparative </a:t>
            </a:r>
            <a:r>
              <a:rPr lang="en-US" dirty="0" smtClean="0"/>
              <a:t>analyses</a:t>
            </a:r>
          </a:p>
          <a:p>
            <a:pPr marL="461962" lvl="1" indent="0"/>
            <a:r>
              <a:rPr lang="en-US" b="1" dirty="0" smtClean="0">
                <a:solidFill>
                  <a:srgbClr val="FFCC66"/>
                </a:solidFill>
              </a:rPr>
              <a:t> Tools </a:t>
            </a:r>
            <a:r>
              <a:rPr lang="en-US" b="1" dirty="0">
                <a:solidFill>
                  <a:srgbClr val="FFCC66"/>
                </a:solidFill>
              </a:rPr>
              <a:t>→ Comparative analysis</a:t>
            </a:r>
            <a:r>
              <a:rPr lang="en-US" b="1" dirty="0" smtClean="0">
                <a:solidFill>
                  <a:srgbClr val="FFCC66"/>
                </a:solidFill>
              </a:rPr>
              <a:t> ; Choose Organisms button</a:t>
            </a:r>
          </a:p>
          <a:p>
            <a:pPr marL="461962" lvl="1" indent="0"/>
            <a:r>
              <a:rPr lang="en-US" b="1" dirty="0" smtClean="0">
                <a:solidFill>
                  <a:srgbClr val="FFCC66"/>
                </a:solidFill>
              </a:rPr>
              <a:t> On gene page:  Genes → Select organisms/databases for comparisons</a:t>
            </a:r>
            <a:endParaRPr lang="en-US" b="1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/>
          <a:lstStyle/>
          <a:p>
            <a:r>
              <a:rPr lang="en-US" dirty="0"/>
              <a:t>Save Organism Groups with Web Accounts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429000" cy="4800600"/>
          </a:xfrm>
          <a:noFill/>
        </p:spPr>
        <p:txBody>
          <a:bodyPr/>
          <a:lstStyle/>
          <a:p>
            <a:r>
              <a:rPr lang="en-US" sz="1600" dirty="0"/>
              <a:t>Note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My </a:t>
            </a:r>
            <a:r>
              <a:rPr lang="en-US" sz="1600" dirty="0">
                <a:solidFill>
                  <a:schemeClr val="bg1"/>
                </a:solidFill>
              </a:rPr>
              <a:t>Lists</a:t>
            </a:r>
            <a:r>
              <a:rPr lang="en-US" sz="1600" dirty="0"/>
              <a:t> tab on the multi-organism selector for comparative </a:t>
            </a:r>
            <a:r>
              <a:rPr lang="en-US" sz="1600" dirty="0" smtClean="0"/>
              <a:t>analyses</a:t>
            </a:r>
          </a:p>
          <a:p>
            <a:endParaRPr lang="en-US" sz="1600" dirty="0" smtClean="0"/>
          </a:p>
          <a:p>
            <a:r>
              <a:rPr lang="en-US" sz="1600" dirty="0" smtClean="0"/>
              <a:t>Y</a:t>
            </a:r>
            <a:r>
              <a:rPr lang="en-US" sz="1600" dirty="0" smtClean="0"/>
              <a:t>ou </a:t>
            </a:r>
            <a:r>
              <a:rPr lang="en-US" sz="1600" dirty="0"/>
              <a:t>can</a:t>
            </a:r>
            <a:r>
              <a:rPr lang="en-US" sz="1600" dirty="0" smtClean="0"/>
              <a:t> save </a:t>
            </a:r>
            <a:r>
              <a:rPr lang="en-US" sz="1600" dirty="0"/>
              <a:t>groups of organisms for re-</a:t>
            </a:r>
            <a:r>
              <a:rPr lang="en-US" sz="1600" dirty="0" smtClean="0"/>
              <a:t>use </a:t>
            </a:r>
            <a:r>
              <a:rPr lang="en-US" sz="1600" dirty="0"/>
              <a:t>at a later </a:t>
            </a:r>
            <a:r>
              <a:rPr lang="en-US" sz="1600" dirty="0" smtClean="0"/>
              <a:t>time</a:t>
            </a:r>
            <a:endParaRPr lang="en-US" sz="16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blackWhite">
          <a:xfrm>
            <a:off x="4038600" y="1676400"/>
            <a:ext cx="4745038" cy="351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how to use </a:t>
            </a:r>
            <a:r>
              <a:rPr lang="en-US" dirty="0" err="1" smtClean="0"/>
              <a:t>multiorganism</a:t>
            </a:r>
            <a:r>
              <a:rPr lang="en-US" dirty="0" smtClean="0"/>
              <a:t> selector</a:t>
            </a:r>
          </a:p>
          <a:p>
            <a:endParaRPr lang="en-US" dirty="0" smtClean="0"/>
          </a:p>
          <a:p>
            <a:r>
              <a:rPr lang="en-US" dirty="0" smtClean="0"/>
              <a:t>Select by name, taxonomy, from lists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Objects Across</a:t>
            </a:r>
            <a:br>
              <a:rPr lang="en-US" dirty="0" smtClean="0"/>
            </a:b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 mode</a:t>
            </a:r>
          </a:p>
          <a:p>
            <a:pPr lvl="1"/>
            <a:r>
              <a:rPr lang="en-US" dirty="0" smtClean="0"/>
              <a:t>Find object in one other database</a:t>
            </a:r>
          </a:p>
          <a:p>
            <a:pPr lvl="2"/>
            <a:r>
              <a:rPr lang="en-US" dirty="0" smtClean="0"/>
              <a:t>Gene -&gt; Show this gene in another database</a:t>
            </a:r>
          </a:p>
          <a:p>
            <a:pPr lvl="2"/>
            <a:r>
              <a:rPr lang="en-US" dirty="0" smtClean="0"/>
              <a:t>[Type] -&gt; Show this [type] in another database</a:t>
            </a:r>
          </a:p>
          <a:p>
            <a:pPr lvl="1"/>
            <a:r>
              <a:rPr lang="en-US" dirty="0" smtClean="0"/>
              <a:t>Find object in multiple other databases</a:t>
            </a:r>
          </a:p>
          <a:p>
            <a:pPr lvl="2"/>
            <a:r>
              <a:rPr lang="en-US" dirty="0" smtClean="0"/>
              <a:t>[Type] -&gt; Select organisms/databases for comparison operations</a:t>
            </a:r>
          </a:p>
          <a:p>
            <a:pPr lvl="2"/>
            <a:r>
              <a:rPr lang="en-US" dirty="0" smtClean="0"/>
              <a:t>[Type] -&gt; Show this [type] in multiple databases</a:t>
            </a:r>
          </a:p>
          <a:p>
            <a:r>
              <a:rPr lang="en-US" dirty="0" smtClean="0"/>
              <a:t>Desktop mode</a:t>
            </a:r>
          </a:p>
          <a:p>
            <a:pPr lvl="1"/>
            <a:r>
              <a:rPr lang="en-US" dirty="0" smtClean="0"/>
              <a:t>Right-click  Show -&gt; Frame in other DB</a:t>
            </a:r>
          </a:p>
          <a:p>
            <a:endParaRPr lang="en-US" dirty="0" smtClean="0"/>
          </a:p>
          <a:p>
            <a:r>
              <a:rPr lang="en-US" dirty="0" smtClean="0"/>
              <a:t>What does it mean for two objects to be the same?</a:t>
            </a:r>
          </a:p>
          <a:p>
            <a:pPr lvl="1"/>
            <a:r>
              <a:rPr lang="en-US" dirty="0" smtClean="0"/>
              <a:t>Genes: same name or ortholog</a:t>
            </a:r>
          </a:p>
          <a:p>
            <a:pPr lvl="1"/>
            <a:r>
              <a:rPr lang="en-US" dirty="0" smtClean="0"/>
              <a:t>Proteins: same name</a:t>
            </a:r>
          </a:p>
          <a:p>
            <a:pPr lvl="1"/>
            <a:r>
              <a:rPr lang="en-US" dirty="0" smtClean="0"/>
              <a:t>Reactions, Pathways, Compounds: same object ID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96200" cy="1143000"/>
          </a:xfrm>
        </p:spPr>
        <p:txBody>
          <a:bodyPr/>
          <a:lstStyle/>
          <a:p>
            <a:pPr algn="ctr"/>
            <a:r>
              <a:rPr lang="en-US" dirty="0" smtClean="0"/>
              <a:t>Pathway Comparison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7696200" cy="5715000"/>
          </a:xfrm>
        </p:spPr>
        <p:txBody>
          <a:bodyPr/>
          <a:lstStyle/>
          <a:p>
            <a:r>
              <a:rPr lang="en-US" sz="2000" dirty="0" smtClean="0"/>
              <a:t>Use Species Comparison button on pathway pages</a:t>
            </a:r>
          </a:p>
          <a:p>
            <a:endParaRPr lang="en-US" sz="2000" dirty="0" smtClean="0"/>
          </a:p>
          <a:p>
            <a:r>
              <a:rPr lang="en-US" sz="2000" dirty="0" smtClean="0"/>
              <a:t>Is </a:t>
            </a:r>
            <a:r>
              <a:rPr lang="en-US" sz="2000" dirty="0"/>
              <a:t>the pathway</a:t>
            </a:r>
            <a:r>
              <a:rPr lang="en-US" sz="2000" dirty="0" smtClean="0"/>
              <a:t> inferred to be present?</a:t>
            </a:r>
          </a:p>
          <a:p>
            <a:r>
              <a:rPr lang="en-US" sz="2000" dirty="0" smtClean="0"/>
              <a:t>Evidence </a:t>
            </a:r>
            <a:r>
              <a:rPr lang="en-US" sz="2000" dirty="0"/>
              <a:t>glyph</a:t>
            </a:r>
          </a:p>
          <a:p>
            <a:pPr lvl="1"/>
            <a:r>
              <a:rPr lang="en-US" sz="2000" dirty="0"/>
              <a:t>Green – reaction has an associated enzyme in this organism</a:t>
            </a:r>
          </a:p>
          <a:p>
            <a:pPr lvl="1"/>
            <a:r>
              <a:rPr lang="en-US" sz="2000" dirty="0"/>
              <a:t>Blue – the Hole Filler has predicted an enzyme for this reaction</a:t>
            </a:r>
          </a:p>
          <a:p>
            <a:pPr lvl="1"/>
            <a:r>
              <a:rPr lang="en-US" sz="2000" dirty="0"/>
              <a:t>Black – no enzyme, sorry</a:t>
            </a:r>
          </a:p>
          <a:p>
            <a:pPr lvl="1"/>
            <a:r>
              <a:rPr lang="en-US" sz="2000" dirty="0"/>
              <a:t>Orange – within this PGDB, this reaction is only assigned to this one pathway</a:t>
            </a:r>
          </a:p>
          <a:p>
            <a:pPr lvl="1"/>
            <a:r>
              <a:rPr lang="en-US" sz="2000" dirty="0"/>
              <a:t>Magenta – spontaneous reaction, or the mysterious “other”</a:t>
            </a:r>
          </a:p>
          <a:p>
            <a:endParaRPr lang="en-US" sz="2000" dirty="0"/>
          </a:p>
          <a:p>
            <a:r>
              <a:rPr lang="en-US" sz="2000" dirty="0"/>
              <a:t>Enzymes and associated genes list</a:t>
            </a:r>
          </a:p>
          <a:p>
            <a:pPr lvl="1"/>
            <a:r>
              <a:rPr lang="en-US" sz="2000" dirty="0"/>
              <a:t>Grouped by reaction</a:t>
            </a:r>
          </a:p>
          <a:p>
            <a:endParaRPr lang="en-US" sz="2000" dirty="0"/>
          </a:p>
          <a:p>
            <a:r>
              <a:rPr lang="en-US" sz="2000" dirty="0" err="1"/>
              <a:t>Operons</a:t>
            </a:r>
            <a:endParaRPr lang="en-US" sz="2000" dirty="0"/>
          </a:p>
          <a:p>
            <a:pPr lvl="1"/>
            <a:r>
              <a:rPr lang="en-US" sz="2000" dirty="0"/>
              <a:t>Shows pathway genes in their </a:t>
            </a:r>
            <a:r>
              <a:rPr lang="en-US" sz="2000" dirty="0" err="1"/>
              <a:t>TUs</a:t>
            </a:r>
            <a:endParaRPr lang="en-US" sz="2000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Metabolic Maps</a:t>
            </a:r>
            <a:br>
              <a:rPr lang="en-US" dirty="0" smtClean="0"/>
            </a:br>
            <a:r>
              <a:rPr lang="en-US" dirty="0" smtClean="0"/>
              <a:t>Via Cellular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Overviews -&gt; Highlight -&gt; Species Comparison</a:t>
            </a:r>
          </a:p>
          <a:p>
            <a:r>
              <a:rPr lang="en-US" dirty="0" smtClean="0"/>
              <a:t>Desktop mode only</a:t>
            </a:r>
          </a:p>
          <a:p>
            <a:endParaRPr lang="en-US" dirty="0" smtClean="0"/>
          </a:p>
          <a:p>
            <a:r>
              <a:rPr lang="en-US" dirty="0" smtClean="0"/>
              <a:t>A reaction is shared between two PGDBs if,</a:t>
            </a:r>
          </a:p>
          <a:p>
            <a:pPr>
              <a:buNone/>
            </a:pPr>
            <a:r>
              <a:rPr lang="en-US" dirty="0" smtClean="0"/>
              <a:t>for both </a:t>
            </a:r>
            <a:r>
              <a:rPr lang="en-US" dirty="0" smtClean="0"/>
              <a:t>PGDBs: </a:t>
            </a:r>
          </a:p>
          <a:p>
            <a:pPr lvl="1"/>
            <a:r>
              <a:rPr lang="en-US" dirty="0" smtClean="0"/>
              <a:t>The reaction o</a:t>
            </a:r>
            <a:r>
              <a:rPr lang="en-US" dirty="0" smtClean="0"/>
              <a:t>ccurs </a:t>
            </a:r>
            <a:r>
              <a:rPr lang="en-US" dirty="0" smtClean="0"/>
              <a:t>spontaneously, or</a:t>
            </a:r>
          </a:p>
          <a:p>
            <a:pPr lvl="1"/>
            <a:r>
              <a:rPr lang="en-US" dirty="0" smtClean="0"/>
              <a:t>An enzyme is present that catalyzes the reaction</a:t>
            </a:r>
          </a:p>
          <a:p>
            <a:r>
              <a:rPr lang="en-US" dirty="0" smtClean="0"/>
              <a:t>If the same reaction exists as a pathway hole in two PGDBs, it will not be highlighted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696200" cy="1143000"/>
          </a:xfrm>
        </p:spPr>
        <p:txBody>
          <a:bodyPr/>
          <a:lstStyle/>
          <a:p>
            <a:pPr algn="ctr"/>
            <a:r>
              <a:rPr lang="en-US" dirty="0" smtClean="0"/>
              <a:t>Compare Genome Regions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 gene and its </a:t>
            </a:r>
            <a:r>
              <a:rPr lang="en-US" dirty="0" err="1"/>
              <a:t>orthologs</a:t>
            </a:r>
            <a:r>
              <a:rPr lang="en-US" dirty="0"/>
              <a:t> in their respective contexts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Genes coding for pathway enzymes</a:t>
            </a:r>
          </a:p>
          <a:p>
            <a:pPr lvl="1"/>
            <a:r>
              <a:rPr lang="en-US" dirty="0"/>
              <a:t>And how those genes are </a:t>
            </a:r>
            <a:r>
              <a:rPr lang="en-US" dirty="0" smtClean="0"/>
              <a:t>organized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 page:</a:t>
            </a:r>
          </a:p>
          <a:p>
            <a:pPr lvl="1"/>
            <a:r>
              <a:rPr lang="en-US" dirty="0" smtClean="0"/>
              <a:t>Gene </a:t>
            </a:r>
            <a:r>
              <a:rPr lang="en-US" b="0" dirty="0" smtClean="0"/>
              <a:t>→ </a:t>
            </a:r>
            <a:r>
              <a:rPr lang="en-US" dirty="0" smtClean="0"/>
              <a:t>Align in Multi-Genome Browser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C:\pkarp\talks\ecocyc\ecocyc.ppt</Template>
  <TotalTime>4064</TotalTime>
  <Words>577</Words>
  <Application>Microsoft Macintosh PowerPoint</Application>
  <PresentationFormat>On-screen Show (4:3)</PresentationFormat>
  <Paragraphs>93</Paragraphs>
  <Slides>11</Slides>
  <Notes>1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ecocyc</vt:lpstr>
      <vt:lpstr>Comparative Tools</vt:lpstr>
      <vt:lpstr>Comparative Genomics Tools</vt:lpstr>
      <vt:lpstr>Second Database Selector</vt:lpstr>
      <vt:lpstr>Save Organism Groups with Web Accounts</vt:lpstr>
      <vt:lpstr>Slide 5</vt:lpstr>
      <vt:lpstr>Compare Objects Across Databases</vt:lpstr>
      <vt:lpstr>Pathway Comparison</vt:lpstr>
      <vt:lpstr>Compare Metabolic Maps Via Cellular Overview</vt:lpstr>
      <vt:lpstr>Compare Genome Regions</vt:lpstr>
      <vt:lpstr>Web-based Comparative Analyses</vt:lpstr>
      <vt:lpstr>Comparative Analysis Example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Pathway/Genome Navigator</dc:title>
  <dc:creator>pangea</dc:creator>
  <cp:lastModifiedBy>Peter Karp</cp:lastModifiedBy>
  <cp:revision>236</cp:revision>
  <cp:lastPrinted>2001-01-25T16:57:20Z</cp:lastPrinted>
  <dcterms:created xsi:type="dcterms:W3CDTF">2012-06-16T16:43:55Z</dcterms:created>
  <dcterms:modified xsi:type="dcterms:W3CDTF">2012-06-16T16:49:07Z</dcterms:modified>
</cp:coreProperties>
</file>