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33" r:id="rId4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Helvetica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Helvetica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Helvetica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Helvetica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Helvetica" charset="0"/>
        <a:ea typeface="+mn-ea"/>
        <a:cs typeface="+mn-cs"/>
      </a:defRPr>
    </a:lvl5pPr>
    <a:lvl6pPr marL="2286000" algn="l" defTabSz="457200" rtl="0" eaLnBrk="1" latinLnBrk="0" hangingPunct="1">
      <a:defRPr sz="2000" kern="1200">
        <a:solidFill>
          <a:schemeClr val="tx1"/>
        </a:solidFill>
        <a:latin typeface="Helvetica" charset="0"/>
        <a:ea typeface="+mn-ea"/>
        <a:cs typeface="+mn-cs"/>
      </a:defRPr>
    </a:lvl6pPr>
    <a:lvl7pPr marL="2743200" algn="l" defTabSz="457200" rtl="0" eaLnBrk="1" latinLnBrk="0" hangingPunct="1">
      <a:defRPr sz="2000" kern="1200">
        <a:solidFill>
          <a:schemeClr val="tx1"/>
        </a:solidFill>
        <a:latin typeface="Helvetica" charset="0"/>
        <a:ea typeface="+mn-ea"/>
        <a:cs typeface="+mn-cs"/>
      </a:defRPr>
    </a:lvl7pPr>
    <a:lvl8pPr marL="3200400" algn="l" defTabSz="457200" rtl="0" eaLnBrk="1" latinLnBrk="0" hangingPunct="1">
      <a:defRPr sz="2000" kern="1200">
        <a:solidFill>
          <a:schemeClr val="tx1"/>
        </a:solidFill>
        <a:latin typeface="Helvetica" charset="0"/>
        <a:ea typeface="+mn-ea"/>
        <a:cs typeface="+mn-cs"/>
      </a:defRPr>
    </a:lvl8pPr>
    <a:lvl9pPr marL="3657600" algn="l" defTabSz="457200" rtl="0" eaLnBrk="1" latinLnBrk="0" hangingPunct="1">
      <a:defRPr sz="2000" kern="1200">
        <a:solidFill>
          <a:schemeClr val="tx1"/>
        </a:solidFill>
        <a:latin typeface="Helvetic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0" autoAdjust="0"/>
    <p:restoredTop sz="94624"/>
  </p:normalViewPr>
  <p:slideViewPr>
    <p:cSldViewPr>
      <p:cViewPr varScale="1">
        <p:scale>
          <a:sx n="111" d="100"/>
          <a:sy n="111" d="100"/>
        </p:scale>
        <p:origin x="320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-105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-105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-105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-105" charset="0"/>
              </a:defRPr>
            </a:lvl1pPr>
          </a:lstStyle>
          <a:p>
            <a:pPr>
              <a:defRPr/>
            </a:pPr>
            <a:fld id="{85C3FF47-E93D-7444-9464-206A3C25AF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6604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gray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32" tIns="45716" rIns="91432" bIns="45716" numCol="1" anchor="ctr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-105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gray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32" tIns="45716" rIns="91432" bIns="45716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-105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gray">
          <a:xfrm>
            <a:off x="1144588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gray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32" tIns="45716" rIns="91432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gray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-105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gray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-105" charset="0"/>
              </a:defRPr>
            </a:lvl1pPr>
          </a:lstStyle>
          <a:p>
            <a:pPr>
              <a:defRPr/>
            </a:pPr>
            <a:fld id="{2A302873-277A-384F-913E-4AC7A29406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7844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ov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2025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9090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1447800" y="1447800"/>
            <a:ext cx="64008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447800" y="4038600"/>
            <a:ext cx="6400800" cy="381000"/>
          </a:xfrm>
        </p:spPr>
        <p:txBody>
          <a:bodyPr/>
          <a:lstStyle>
            <a:lvl1pPr marL="0" indent="0" algn="ctr">
              <a:buFont typeface="Wingdings" pitchFamily="-105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0"/>
            <a:ext cx="1924050" cy="632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0"/>
            <a:ext cx="5619750" cy="632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524000"/>
            <a:ext cx="37719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0" y="1524000"/>
            <a:ext cx="37719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White">
      <p:bgPr>
        <a:gradFill rotWithShape="0">
          <a:gsLst>
            <a:gs pos="0">
              <a:srgbClr val="000000"/>
            </a:gs>
            <a:gs pos="100000">
              <a:srgbClr val="0066CC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White">
          <a:xfrm>
            <a:off x="1219200" y="0"/>
            <a:ext cx="76962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Stone Serif 32 Pt bold italic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blackWhite">
          <a:xfrm>
            <a:off x="1219200" y="1524000"/>
            <a:ext cx="7696200" cy="4800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Title in Arial Bold 24pt</a:t>
            </a:r>
          </a:p>
          <a:p>
            <a:pPr lvl="1"/>
            <a:r>
              <a:rPr lang="en-US"/>
              <a:t>Points arial 24pt</a:t>
            </a:r>
          </a:p>
          <a:p>
            <a:pPr lvl="2"/>
            <a:r>
              <a:rPr lang="en-US"/>
              <a:t>Sub-points 20pt and bullet 50%</a:t>
            </a:r>
          </a:p>
          <a:p>
            <a:pPr lvl="2"/>
            <a:r>
              <a:rPr lang="en-US"/>
              <a:t>Additional sub point</a:t>
            </a:r>
          </a:p>
          <a:p>
            <a:pPr lvl="1"/>
            <a:r>
              <a:rPr lang="en-US"/>
              <a:t>footer area 14pt arial</a:t>
            </a:r>
          </a:p>
          <a:p>
            <a:pPr lvl="1"/>
            <a:r>
              <a:rPr lang="en-US"/>
              <a:t>text box to begin at 2.25 vertical 2.5 horizontal</a:t>
            </a:r>
          </a:p>
          <a:p>
            <a:pPr lvl="1"/>
            <a:r>
              <a:rPr lang="en-US"/>
              <a:t>title to be .75 vertical and .75 horizontal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28" name="Picture 4" descr="ov9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62025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8069" name="Text Box 5"/>
          <p:cNvSpPr txBox="1">
            <a:spLocks noChangeArrowheads="1"/>
          </p:cNvSpPr>
          <p:nvPr/>
        </p:nvSpPr>
        <p:spPr bwMode="auto">
          <a:xfrm>
            <a:off x="7258050" y="49213"/>
            <a:ext cx="1697038" cy="581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600" i="1">
                <a:solidFill>
                  <a:schemeClr val="accent2"/>
                </a:solidFill>
                <a:latin typeface="Arial" pitchFamily="-105" charset="0"/>
              </a:rPr>
              <a:t>SRI International</a:t>
            </a:r>
          </a:p>
          <a:p>
            <a:pPr>
              <a:defRPr/>
            </a:pPr>
            <a:r>
              <a:rPr lang="en-US" sz="1600" i="1">
                <a:solidFill>
                  <a:schemeClr val="accent2"/>
                </a:solidFill>
                <a:latin typeface="Arial" pitchFamily="-105" charset="0"/>
              </a:rPr>
              <a:t>Bioinformatics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 spd="med"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buClr>
          <a:srgbClr val="FFCC66"/>
        </a:buClr>
        <a:defRPr sz="3200" b="1" i="1">
          <a:solidFill>
            <a:srgbClr val="FFCC66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buClr>
          <a:srgbClr val="FFCC66"/>
        </a:buClr>
        <a:defRPr sz="3200" b="1" i="1">
          <a:solidFill>
            <a:srgbClr val="FFCC66"/>
          </a:solidFill>
          <a:latin typeface="Stone Serif" pitchFamily="18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buClr>
          <a:srgbClr val="FFCC66"/>
        </a:buClr>
        <a:defRPr sz="3200" b="1" i="1">
          <a:solidFill>
            <a:srgbClr val="FFCC66"/>
          </a:solidFill>
          <a:latin typeface="Stone Serif" pitchFamily="18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buClr>
          <a:srgbClr val="FFCC66"/>
        </a:buClr>
        <a:defRPr sz="3200" b="1" i="1">
          <a:solidFill>
            <a:srgbClr val="FFCC66"/>
          </a:solidFill>
          <a:latin typeface="Stone Serif" pitchFamily="18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buClr>
          <a:srgbClr val="FFCC66"/>
        </a:buClr>
        <a:defRPr sz="3200" b="1" i="1">
          <a:solidFill>
            <a:srgbClr val="FFCC66"/>
          </a:solidFill>
          <a:latin typeface="Stone Serif" pitchFamily="18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buClr>
          <a:srgbClr val="FFCC66"/>
        </a:buClr>
        <a:defRPr sz="3200" b="1" i="1">
          <a:solidFill>
            <a:srgbClr val="FFCC66"/>
          </a:solidFill>
          <a:latin typeface="Stone Serif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buClr>
          <a:srgbClr val="FFCC66"/>
        </a:buClr>
        <a:defRPr sz="3200" b="1" i="1">
          <a:solidFill>
            <a:srgbClr val="FFCC66"/>
          </a:solidFill>
          <a:latin typeface="Stone Serif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buClr>
          <a:srgbClr val="FFCC66"/>
        </a:buClr>
        <a:defRPr sz="3200" b="1" i="1">
          <a:solidFill>
            <a:srgbClr val="FFCC66"/>
          </a:solidFill>
          <a:latin typeface="Stone Serif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buClr>
          <a:srgbClr val="FFCC66"/>
        </a:buClr>
        <a:defRPr sz="3200" b="1" i="1">
          <a:solidFill>
            <a:srgbClr val="FFCC66"/>
          </a:solidFill>
          <a:latin typeface="Stone Serif" pitchFamily="18" charset="0"/>
        </a:defRPr>
      </a:lvl9pPr>
    </p:titleStyle>
    <p:bodyStyle>
      <a:lvl1pPr marL="230188" indent="-2301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l"/>
        <a:defRPr sz="2400" b="1">
          <a:solidFill>
            <a:srgbClr val="FFCC66"/>
          </a:solidFill>
          <a:latin typeface="+mn-lt"/>
          <a:ea typeface="ＭＳ Ｐゴシック" charset="-128"/>
          <a:cs typeface="ＭＳ Ｐゴシック" charset="-128"/>
        </a:defRPr>
      </a:lvl1pPr>
      <a:lvl2pPr marL="692150" indent="-230188" algn="l" rtl="0" eaLnBrk="0" fontAlgn="base" hangingPunct="0">
        <a:spcBef>
          <a:spcPct val="20000"/>
        </a:spcBef>
        <a:spcAft>
          <a:spcPct val="0"/>
        </a:spcAft>
        <a:buClr>
          <a:srgbClr val="FFCC66"/>
        </a:buClr>
        <a:buSzPct val="68000"/>
        <a:buFont typeface="Monotype Sorts" charset="2"/>
        <a:buChar char="l"/>
        <a:defRPr sz="2400">
          <a:solidFill>
            <a:schemeClr val="tx1"/>
          </a:solidFill>
          <a:latin typeface="Arial Narrow" pitchFamily="-105" charset="0"/>
          <a:ea typeface="ＭＳ Ｐゴシック" pitchFamily="-105" charset="-128"/>
        </a:defRPr>
      </a:lvl2pPr>
      <a:lvl3pPr marL="1035050" indent="-228600" algn="l" rtl="0" eaLnBrk="0" fontAlgn="base" hangingPunct="0">
        <a:spcBef>
          <a:spcPct val="20000"/>
        </a:spcBef>
        <a:spcAft>
          <a:spcPct val="0"/>
        </a:spcAft>
        <a:buClr>
          <a:srgbClr val="FFCC66"/>
        </a:buClr>
        <a:buSzPct val="50000"/>
        <a:buFont typeface="Monotype Sorts" charset="2"/>
        <a:buChar char="u"/>
        <a:defRPr sz="2000">
          <a:solidFill>
            <a:schemeClr val="tx1"/>
          </a:solidFill>
          <a:latin typeface="Arial Narrow" pitchFamily="-105" charset="0"/>
          <a:ea typeface="ＭＳ Ｐゴシック" pitchFamily="-105" charset="-128"/>
        </a:defRPr>
      </a:lvl3pPr>
      <a:lvl4pPr marL="1377950" indent="-228600" algn="l" rtl="0" eaLnBrk="0" fontAlgn="base" hangingPunct="0">
        <a:spcBef>
          <a:spcPct val="20000"/>
        </a:spcBef>
        <a:spcAft>
          <a:spcPct val="0"/>
        </a:spcAft>
        <a:buClr>
          <a:srgbClr val="FFCC66"/>
        </a:buClr>
        <a:buSzPct val="100000"/>
        <a:buChar char="–"/>
        <a:defRPr sz="2000">
          <a:solidFill>
            <a:schemeClr val="tx1"/>
          </a:solidFill>
          <a:latin typeface="Arial Narrow" pitchFamily="-105" charset="0"/>
          <a:ea typeface="ＭＳ Ｐゴシック" pitchFamily="-105" charset="-128"/>
        </a:defRPr>
      </a:lvl4pPr>
      <a:lvl5pPr marL="1720850" indent="-228600" algn="l" rtl="0" eaLnBrk="0" fontAlgn="base" hangingPunct="0">
        <a:spcBef>
          <a:spcPct val="20000"/>
        </a:spcBef>
        <a:spcAft>
          <a:spcPct val="0"/>
        </a:spcAft>
        <a:buClr>
          <a:srgbClr val="FFCC66"/>
        </a:buClr>
        <a:buSzPct val="100000"/>
        <a:buChar char="»"/>
        <a:defRPr sz="2000">
          <a:solidFill>
            <a:schemeClr val="tx1"/>
          </a:solidFill>
          <a:latin typeface="Arial Narrow" pitchFamily="-105" charset="0"/>
          <a:ea typeface="ＭＳ Ｐゴシック" pitchFamily="-105" charset="-128"/>
        </a:defRPr>
      </a:lvl5pPr>
      <a:lvl6pPr marL="2178050" indent="-228600" algn="l" rtl="0" eaLnBrk="0" fontAlgn="base" hangingPunct="0">
        <a:spcBef>
          <a:spcPct val="20000"/>
        </a:spcBef>
        <a:spcAft>
          <a:spcPct val="0"/>
        </a:spcAft>
        <a:buClr>
          <a:srgbClr val="FFCC66"/>
        </a:buClr>
        <a:buSzPct val="100000"/>
        <a:buChar char="»"/>
        <a:defRPr sz="2000">
          <a:solidFill>
            <a:schemeClr val="tx1"/>
          </a:solidFill>
          <a:latin typeface="Arial Narrow" pitchFamily="-105" charset="0"/>
          <a:ea typeface="ＭＳ Ｐゴシック" pitchFamily="-105" charset="-128"/>
        </a:defRPr>
      </a:lvl6pPr>
      <a:lvl7pPr marL="2635250" indent="-228600" algn="l" rtl="0" eaLnBrk="0" fontAlgn="base" hangingPunct="0">
        <a:spcBef>
          <a:spcPct val="20000"/>
        </a:spcBef>
        <a:spcAft>
          <a:spcPct val="0"/>
        </a:spcAft>
        <a:buClr>
          <a:srgbClr val="FFCC66"/>
        </a:buClr>
        <a:buSzPct val="100000"/>
        <a:buChar char="»"/>
        <a:defRPr sz="2000">
          <a:solidFill>
            <a:schemeClr val="tx1"/>
          </a:solidFill>
          <a:latin typeface="Arial Narrow" pitchFamily="-105" charset="0"/>
          <a:ea typeface="ＭＳ Ｐゴシック" pitchFamily="-105" charset="-128"/>
        </a:defRPr>
      </a:lvl7pPr>
      <a:lvl8pPr marL="3092450" indent="-228600" algn="l" rtl="0" eaLnBrk="0" fontAlgn="base" hangingPunct="0">
        <a:spcBef>
          <a:spcPct val="20000"/>
        </a:spcBef>
        <a:spcAft>
          <a:spcPct val="0"/>
        </a:spcAft>
        <a:buClr>
          <a:srgbClr val="FFCC66"/>
        </a:buClr>
        <a:buSzPct val="100000"/>
        <a:buChar char="»"/>
        <a:defRPr sz="2000">
          <a:solidFill>
            <a:schemeClr val="tx1"/>
          </a:solidFill>
          <a:latin typeface="Arial Narrow" pitchFamily="-105" charset="0"/>
          <a:ea typeface="ＭＳ Ｐゴシック" pitchFamily="-105" charset="-128"/>
        </a:defRPr>
      </a:lvl8pPr>
      <a:lvl9pPr marL="3549650" indent="-228600" algn="l" rtl="0" eaLnBrk="0" fontAlgn="base" hangingPunct="0">
        <a:spcBef>
          <a:spcPct val="20000"/>
        </a:spcBef>
        <a:spcAft>
          <a:spcPct val="0"/>
        </a:spcAft>
        <a:buClr>
          <a:srgbClr val="FFCC66"/>
        </a:buClr>
        <a:buSzPct val="100000"/>
        <a:buChar char="»"/>
        <a:defRPr sz="2000">
          <a:solidFill>
            <a:schemeClr val="tx1"/>
          </a:solidFill>
          <a:latin typeface="Arial Narrow" pitchFamily="-105" charset="0"/>
          <a:ea typeface="ＭＳ Ｐゴシック" pitchFamily="-10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Exercises: Cellular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Highlight the compound oxaloacetate.  Show all reactions of oxaloacetate.  Choose one of the nodes for oxaloacetate and draw connections to all others.</a:t>
            </a:r>
          </a:p>
          <a:p>
            <a:r>
              <a:rPr lang="en-US" dirty="0" smtClean="0"/>
              <a:t>Highlight all reactions in </a:t>
            </a:r>
            <a:r>
              <a:rPr lang="en-US" dirty="0" err="1" smtClean="0"/>
              <a:t>EcoCyc</a:t>
            </a:r>
            <a:r>
              <a:rPr lang="en-US" dirty="0" smtClean="0"/>
              <a:t> that are regulated by </a:t>
            </a:r>
            <a:r>
              <a:rPr lang="en-US" dirty="0" err="1" smtClean="0"/>
              <a:t>ArcA</a:t>
            </a:r>
            <a:r>
              <a:rPr lang="en-US" dirty="0" smtClean="0"/>
              <a:t>.</a:t>
            </a:r>
          </a:p>
          <a:p>
            <a:r>
              <a:rPr lang="en-US" dirty="0" smtClean="0"/>
              <a:t>Highlight all reactions in </a:t>
            </a:r>
            <a:r>
              <a:rPr lang="en-US" dirty="0" err="1" smtClean="0"/>
              <a:t>EcoCyc</a:t>
            </a:r>
            <a:r>
              <a:rPr lang="en-US" dirty="0" smtClean="0"/>
              <a:t> that are inhibited by ADP.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494629"/>
      </p:ext>
    </p:extLst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Exercises: Regulatory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Highlight gene </a:t>
            </a:r>
            <a:r>
              <a:rPr lang="en-US" dirty="0" err="1" smtClean="0"/>
              <a:t>fnr</a:t>
            </a:r>
            <a:r>
              <a:rPr lang="en-US" dirty="0" smtClean="0"/>
              <a:t> and all genes it directly regulates.</a:t>
            </a:r>
          </a:p>
          <a:p>
            <a:r>
              <a:rPr lang="en-US" dirty="0" smtClean="0"/>
              <a:t>Choose two of these regulated genes and highlight all direct regulators.</a:t>
            </a:r>
          </a:p>
          <a:p>
            <a:r>
              <a:rPr lang="en-US" dirty="0" smtClean="0"/>
              <a:t>Show sub-network containing only highlighted genes.</a:t>
            </a:r>
          </a:p>
          <a:p>
            <a:r>
              <a:rPr lang="en-US" dirty="0" smtClean="0"/>
              <a:t>Return to full network.</a:t>
            </a:r>
          </a:p>
        </p:txBody>
      </p:sp>
    </p:spTree>
    <p:extLst>
      <p:ext uri="{BB962C8B-B14F-4D97-AF65-F5344CB8AC3E}">
        <p14:creationId xmlns:p14="http://schemas.microsoft.com/office/powerpoint/2010/main" val="1596649110"/>
      </p:ext>
    </p:extLst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Exercises: Omics Viewer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066800"/>
            <a:ext cx="7696200" cy="5257800"/>
          </a:xfrm>
        </p:spPr>
        <p:txBody>
          <a:bodyPr/>
          <a:lstStyle/>
          <a:p>
            <a:r>
              <a:rPr lang="en-US" dirty="0" smtClean="0"/>
              <a:t>Upload E. coli gene expression time series data from H2O2.txt onto Cellular Overview Diagram.</a:t>
            </a:r>
          </a:p>
          <a:p>
            <a:pPr lvl="1"/>
            <a:r>
              <a:rPr lang="en-US" dirty="0" smtClean="0"/>
              <a:t>Relative data, 0-centered</a:t>
            </a:r>
          </a:p>
          <a:p>
            <a:pPr lvl="1"/>
            <a:r>
              <a:rPr lang="en-US" dirty="0" smtClean="0"/>
              <a:t>Show data columns 5-9</a:t>
            </a:r>
          </a:p>
          <a:p>
            <a:pPr lvl="1"/>
            <a:r>
              <a:rPr lang="en-US" dirty="0" smtClean="0"/>
              <a:t>Specify color scheme maximum cutoff 1.5</a:t>
            </a:r>
          </a:p>
          <a:p>
            <a:r>
              <a:rPr lang="en-US" dirty="0" smtClean="0"/>
              <a:t>Stop animation, use arrows to change current </a:t>
            </a:r>
            <a:r>
              <a:rPr lang="en-US" dirty="0" err="1" smtClean="0"/>
              <a:t>timepoint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Right-click on one or more interesting reactions and show omics popup.</a:t>
            </a:r>
          </a:p>
          <a:p>
            <a:r>
              <a:rPr lang="en-US" dirty="0" smtClean="0"/>
              <a:t>Navigate to pathway and show omics popups on pathway diagram.</a:t>
            </a:r>
          </a:p>
          <a:p>
            <a:r>
              <a:rPr lang="en-US" dirty="0" smtClean="0"/>
              <a:t>Perform analogous operations on </a:t>
            </a:r>
            <a:r>
              <a:rPr lang="en-US" dirty="0" err="1" smtClean="0"/>
              <a:t>EcoCyc</a:t>
            </a:r>
            <a:r>
              <a:rPr lang="en-US" dirty="0" smtClean="0"/>
              <a:t> website.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72796"/>
      </p:ext>
    </p:extLst>
  </p:cSld>
  <p:clrMapOvr>
    <a:masterClrMapping/>
  </p:clrMapOvr>
  <p:transition spd="med">
    <p:wipe dir="r"/>
  </p:transition>
</p:sld>
</file>

<file path=ppt/theme/theme1.xml><?xml version="1.0" encoding="utf-8"?>
<a:theme xmlns:a="http://schemas.openxmlformats.org/drawingml/2006/main" name="ecocyc">
  <a:themeElements>
    <a:clrScheme name="">
      <a:dk1>
        <a:srgbClr val="FFFFFF"/>
      </a:dk1>
      <a:lt1>
        <a:srgbClr val="FFFFFF"/>
      </a:lt1>
      <a:dk2>
        <a:srgbClr val="FAFD00"/>
      </a:dk2>
      <a:lt2>
        <a:srgbClr val="919191"/>
      </a:lt2>
      <a:accent1>
        <a:srgbClr val="618FFD"/>
      </a:accent1>
      <a:accent2>
        <a:srgbClr val="CECECE"/>
      </a:accent2>
      <a:accent3>
        <a:srgbClr val="FFFFFF"/>
      </a:accent3>
      <a:accent4>
        <a:srgbClr val="DADADA"/>
      </a:accent4>
      <a:accent5>
        <a:srgbClr val="B7C6FE"/>
      </a:accent5>
      <a:accent6>
        <a:srgbClr val="BABABA"/>
      </a:accent6>
      <a:hlink>
        <a:srgbClr val="FC0128"/>
      </a:hlink>
      <a:folHlink>
        <a:srgbClr val="8CF4EA"/>
      </a:folHlink>
    </a:clrScheme>
    <a:fontScheme name="ecocyc">
      <a:majorFont>
        <a:latin typeface="Stone Serif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pitchFamily="-10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pitchFamily="-105" charset="0"/>
          </a:defRPr>
        </a:defPPr>
      </a:lstStyle>
    </a:lnDef>
  </a:objectDefaults>
  <a:extraClrSchemeLst>
    <a:extraClrScheme>
      <a:clrScheme name="ecocyc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ocyc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ocyc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ocyc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ocy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ocy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ocy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C:\pkarp\talks\ecocyc\ecocyc.ppt</Template>
  <TotalTime>5726</TotalTime>
  <Words>163</Words>
  <Application>Microsoft Macintosh PowerPoint</Application>
  <PresentationFormat>On-screen Show (4:3)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 Narrow</vt:lpstr>
      <vt:lpstr>Helvetica</vt:lpstr>
      <vt:lpstr>Monotype Sorts</vt:lpstr>
      <vt:lpstr>ＭＳ Ｐゴシック</vt:lpstr>
      <vt:lpstr>Stone Serif</vt:lpstr>
      <vt:lpstr>Times New Roman</vt:lpstr>
      <vt:lpstr>Wingdings</vt:lpstr>
      <vt:lpstr>Arial</vt:lpstr>
      <vt:lpstr>ecocyc</vt:lpstr>
      <vt:lpstr>Exercises: Cellular Overview</vt:lpstr>
      <vt:lpstr>Exercises: Regulatory Overview</vt:lpstr>
      <vt:lpstr>Exercises: Omics Viewer</vt:lpstr>
    </vt:vector>
  </TitlesOfParts>
  <Company> </Company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Pathway/Genome Navigator</dc:title>
  <dc:creator>pangea</dc:creator>
  <cp:lastModifiedBy>Microsoft Office User</cp:lastModifiedBy>
  <cp:revision>215</cp:revision>
  <cp:lastPrinted>2001-01-25T16:57:20Z</cp:lastPrinted>
  <dcterms:created xsi:type="dcterms:W3CDTF">2012-06-16T15:58:01Z</dcterms:created>
  <dcterms:modified xsi:type="dcterms:W3CDTF">2017-03-07T23:25:51Z</dcterms:modified>
</cp:coreProperties>
</file>